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8" r:id="rId5"/>
    <p:sldId id="268" r:id="rId6"/>
    <p:sldId id="269" r:id="rId7"/>
    <p:sldId id="270" r:id="rId8"/>
    <p:sldId id="271" r:id="rId9"/>
    <p:sldId id="277" r:id="rId10"/>
    <p:sldId id="272" r:id="rId11"/>
    <p:sldId id="278" r:id="rId12"/>
    <p:sldId id="273" r:id="rId13"/>
    <p:sldId id="256" r:id="rId14"/>
    <p:sldId id="280" r:id="rId15"/>
    <p:sldId id="266"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481F2EB-CB4E-4A6C-B413-72D888F0048B}">
          <p14:sldIdLst>
            <p14:sldId id="258"/>
            <p14:sldId id="268"/>
            <p14:sldId id="269"/>
            <p14:sldId id="270"/>
            <p14:sldId id="271"/>
            <p14:sldId id="277"/>
          </p14:sldIdLst>
        </p14:section>
        <p14:section name="Untitled Section" id="{18F36B25-859D-441F-AF53-5713DF6FC78F}">
          <p14:sldIdLst>
            <p14:sldId id="272"/>
            <p14:sldId id="278"/>
            <p14:sldId id="273"/>
          </p14:sldIdLst>
        </p14:section>
        <p14:section name="Untitled Section" id="{51F47589-5F5A-481C-B62E-B602197E63CC}">
          <p14:sldIdLst>
            <p14:sldId id="256"/>
            <p14:sldId id="280"/>
            <p14:sldId id="266"/>
            <p14:sldId id="27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09" autoAdjust="0"/>
  </p:normalViewPr>
  <p:slideViewPr>
    <p:cSldViewPr snapToGrid="0" showGuides="1">
      <p:cViewPr varScale="1">
        <p:scale>
          <a:sx n="68" d="100"/>
          <a:sy n="68" d="100"/>
        </p:scale>
        <p:origin x="115" y="773"/>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Statistics here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8787879782091804E-2"/>
          <c:y val="0.55934760047898302"/>
          <c:w val="0.93121212021790822"/>
          <c:h val="0.10717234179741471"/>
        </c:manualLayout>
      </c:layout>
      <c:barChart>
        <c:barDir val="col"/>
        <c:grouping val="clustered"/>
        <c:varyColors val="0"/>
        <c:dLbls>
          <c:showLegendKey val="0"/>
          <c:showVal val="0"/>
          <c:showCatName val="0"/>
          <c:showSerName val="0"/>
          <c:showPercent val="0"/>
          <c:showBubbleSize val="0"/>
        </c:dLbls>
        <c:gapWidth val="219"/>
        <c:overlap val="-27"/>
        <c:axId val="562004432"/>
        <c:axId val="562004112"/>
      </c:barChart>
      <c:catAx>
        <c:axId val="562004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2004112"/>
        <c:crosses val="autoZero"/>
        <c:auto val="1"/>
        <c:lblAlgn val="ctr"/>
        <c:lblOffset val="100"/>
        <c:noMultiLvlLbl val="0"/>
      </c:catAx>
      <c:valAx>
        <c:axId val="5620041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2004432"/>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19.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C8114BA7-2150-461D-9FF1-859166BBAA27}"/>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1616856"/>
          <a:ext cx="8515173" cy="4580744"/>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8/2/2020</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8/2/2020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13</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4092240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10</a:t>
            </a:fld>
            <a:endParaRPr lang="en-US" noProof="0" dirty="0"/>
          </a:p>
        </p:txBody>
      </p:sp>
    </p:spTree>
    <p:extLst>
      <p:ext uri="{BB962C8B-B14F-4D97-AF65-F5344CB8AC3E}">
        <p14:creationId xmlns:p14="http://schemas.microsoft.com/office/powerpoint/2010/main" val="2825639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12</a:t>
            </a:fld>
            <a:endParaRPr lang="en-US" noProof="0" dirty="0"/>
          </a:p>
        </p:txBody>
      </p:sp>
    </p:spTree>
    <p:extLst>
      <p:ext uri="{BB962C8B-B14F-4D97-AF65-F5344CB8AC3E}">
        <p14:creationId xmlns:p14="http://schemas.microsoft.com/office/powerpoint/2010/main" val="23957198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8/2/2020</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sz="4800" b="0" dirty="0"/>
              <a:t>Capstone Project – The Battle of Neighborhoods</a:t>
            </a:r>
            <a:endParaRPr lang="en-US" sz="4800" dirty="0"/>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p:txBody>
          <a:bodyPr/>
          <a:lstStyle/>
          <a:p>
            <a:r>
              <a:rPr lang="en-US" sz="2400" dirty="0"/>
              <a:t>Finding a Better Place in Scarborough, Toronto</a:t>
            </a:r>
          </a:p>
        </p:txBody>
      </p:sp>
      <p:pic>
        <p:nvPicPr>
          <p:cNvPr id="10" name="Picture Placeholder 9" descr="city 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10</a:t>
            </a:fld>
            <a:endParaRPr lang="en-US" dirty="0"/>
          </a:p>
        </p:txBody>
      </p:sp>
      <p:sp>
        <p:nvSpPr>
          <p:cNvPr id="6" name="Text Placeholder 5">
            <a:extLst>
              <a:ext uri="{FF2B5EF4-FFF2-40B4-BE49-F238E27FC236}">
                <a16:creationId xmlns:a16="http://schemas.microsoft.com/office/drawing/2014/main" id="{90F223C9-34EE-4C1B-96C8-53A665122E51}"/>
              </a:ext>
            </a:extLst>
          </p:cNvPr>
          <p:cNvSpPr>
            <a:spLocks noGrp="1"/>
          </p:cNvSpPr>
          <p:nvPr>
            <p:ph type="body" idx="1"/>
          </p:nvPr>
        </p:nvSpPr>
        <p:spPr>
          <a:xfrm>
            <a:off x="515937" y="349074"/>
            <a:ext cx="5157787" cy="823912"/>
          </a:xfrm>
        </p:spPr>
        <p:txBody>
          <a:bodyPr/>
          <a:lstStyle/>
          <a:p>
            <a:r>
              <a:rPr lang="en-US" dirty="0"/>
              <a:t>Average Housing Price by Clusters in Scarborough</a:t>
            </a:r>
            <a:endParaRPr lang="en-IN" dirty="0"/>
          </a:p>
        </p:txBody>
      </p:sp>
      <p:pic>
        <p:nvPicPr>
          <p:cNvPr id="16" name="Content Placeholder 15">
            <a:extLst>
              <a:ext uri="{FF2B5EF4-FFF2-40B4-BE49-F238E27FC236}">
                <a16:creationId xmlns:a16="http://schemas.microsoft.com/office/drawing/2014/main" id="{57614C86-6927-4500-9836-FF7CBCD88F62}"/>
              </a:ext>
            </a:extLst>
          </p:cNvPr>
          <p:cNvPicPr>
            <a:picLocks noGrp="1" noChangeAspect="1"/>
          </p:cNvPicPr>
          <p:nvPr>
            <p:ph sz="half" idx="2"/>
          </p:nvPr>
        </p:nvPicPr>
        <p:blipFill>
          <a:blip r:embed="rId3"/>
          <a:stretch>
            <a:fillRect/>
          </a:stretch>
        </p:blipFill>
        <p:spPr>
          <a:xfrm>
            <a:off x="1" y="1172986"/>
            <a:ext cx="6096000" cy="5135996"/>
          </a:xfrm>
        </p:spPr>
      </p:pic>
      <p:sp>
        <p:nvSpPr>
          <p:cNvPr id="9" name="Text Placeholder 8">
            <a:extLst>
              <a:ext uri="{FF2B5EF4-FFF2-40B4-BE49-F238E27FC236}">
                <a16:creationId xmlns:a16="http://schemas.microsoft.com/office/drawing/2014/main" id="{88938DE2-8209-4832-AABF-D47FC0AE431A}"/>
              </a:ext>
            </a:extLst>
          </p:cNvPr>
          <p:cNvSpPr>
            <a:spLocks noGrp="1"/>
          </p:cNvSpPr>
          <p:nvPr>
            <p:ph type="body" sz="quarter" idx="3"/>
          </p:nvPr>
        </p:nvSpPr>
        <p:spPr>
          <a:xfrm>
            <a:off x="6096000" y="169333"/>
            <a:ext cx="5183188" cy="1264355"/>
          </a:xfrm>
        </p:spPr>
        <p:txBody>
          <a:bodyPr>
            <a:normAutofit fontScale="25000" lnSpcReduction="20000"/>
          </a:bodyPr>
          <a:lstStyle/>
          <a:p>
            <a:endParaRPr lang="en-US" sz="9600" dirty="0"/>
          </a:p>
          <a:p>
            <a:endParaRPr lang="en-US" sz="9600" dirty="0"/>
          </a:p>
          <a:p>
            <a:endParaRPr lang="en-US" sz="9600" dirty="0"/>
          </a:p>
          <a:p>
            <a:endParaRPr lang="en-US" sz="9600" dirty="0"/>
          </a:p>
          <a:p>
            <a:r>
              <a:rPr lang="en-US" sz="9600" dirty="0"/>
              <a:t>School Ratings by Clusters in Scarborough</a:t>
            </a:r>
            <a:endParaRPr lang="en-US" sz="9600" b="0" dirty="0"/>
          </a:p>
          <a:p>
            <a:br>
              <a:rPr lang="en-US" b="0" dirty="0"/>
            </a:br>
            <a:br>
              <a:rPr lang="en-US" b="0" dirty="0"/>
            </a:br>
            <a:endParaRPr lang="en-IN" dirty="0"/>
          </a:p>
        </p:txBody>
      </p:sp>
      <p:pic>
        <p:nvPicPr>
          <p:cNvPr id="18" name="Content Placeholder 17">
            <a:extLst>
              <a:ext uri="{FF2B5EF4-FFF2-40B4-BE49-F238E27FC236}">
                <a16:creationId xmlns:a16="http://schemas.microsoft.com/office/drawing/2014/main" id="{890B69CA-CEA5-42F9-88C1-A9DB4139DA4D}"/>
              </a:ext>
            </a:extLst>
          </p:cNvPr>
          <p:cNvPicPr>
            <a:picLocks noGrp="1" noChangeAspect="1"/>
          </p:cNvPicPr>
          <p:nvPr>
            <p:ph sz="quarter" idx="4"/>
          </p:nvPr>
        </p:nvPicPr>
        <p:blipFill>
          <a:blip r:embed="rId4"/>
          <a:stretch>
            <a:fillRect/>
          </a:stretch>
        </p:blipFill>
        <p:spPr>
          <a:xfrm>
            <a:off x="6095998" y="1172986"/>
            <a:ext cx="6028007" cy="5685014"/>
          </a:xfrm>
        </p:spPr>
      </p:pic>
    </p:spTree>
    <p:extLst>
      <p:ext uri="{BB962C8B-B14F-4D97-AF65-F5344CB8AC3E}">
        <p14:creationId xmlns:p14="http://schemas.microsoft.com/office/powerpoint/2010/main" val="59582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E358-092A-4A2B-BEB7-DAFFEFE84BAB}"/>
              </a:ext>
            </a:extLst>
          </p:cNvPr>
          <p:cNvSpPr>
            <a:spLocks noGrp="1"/>
          </p:cNvSpPr>
          <p:nvPr>
            <p:ph type="title"/>
          </p:nvPr>
        </p:nvSpPr>
        <p:spPr/>
        <p:txBody>
          <a:bodyPr/>
          <a:lstStyle/>
          <a:p>
            <a:r>
              <a:rPr lang="en-IN" dirty="0"/>
              <a:t>Discussion section</a:t>
            </a:r>
          </a:p>
        </p:txBody>
      </p:sp>
      <p:sp>
        <p:nvSpPr>
          <p:cNvPr id="3" name="Slide Number Placeholder 2">
            <a:extLst>
              <a:ext uri="{FF2B5EF4-FFF2-40B4-BE49-F238E27FC236}">
                <a16:creationId xmlns:a16="http://schemas.microsoft.com/office/drawing/2014/main" id="{E5785E49-86B0-483E-9943-E4964D45B613}"/>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sp>
        <p:nvSpPr>
          <p:cNvPr id="4" name="Rectangle 3">
            <a:extLst>
              <a:ext uri="{FF2B5EF4-FFF2-40B4-BE49-F238E27FC236}">
                <a16:creationId xmlns:a16="http://schemas.microsoft.com/office/drawing/2014/main" id="{E30DE096-3C12-40B7-A874-42A57C43EF05}"/>
              </a:ext>
            </a:extLst>
          </p:cNvPr>
          <p:cNvSpPr/>
          <p:nvPr/>
        </p:nvSpPr>
        <p:spPr>
          <a:xfrm>
            <a:off x="515938" y="1332089"/>
            <a:ext cx="10005306" cy="3046988"/>
          </a:xfrm>
          <a:prstGeom prst="rect">
            <a:avLst/>
          </a:prstGeom>
        </p:spPr>
        <p:txBody>
          <a:bodyPr wrap="square">
            <a:spAutoFit/>
          </a:bodyPr>
          <a:lstStyle/>
          <a:p>
            <a:r>
              <a:rPr lang="en-US" sz="2400" dirty="0">
                <a:solidFill>
                  <a:srgbClr val="333333"/>
                </a:solidFill>
                <a:latin typeface="Lincoln-ProximaNova-Reg"/>
              </a:rPr>
              <a:t>Problem Which Tried to Solve:</a:t>
            </a:r>
          </a:p>
          <a:p>
            <a:r>
              <a:rPr lang="en-US" sz="2400" dirty="0">
                <a:solidFill>
                  <a:srgbClr val="333333"/>
                </a:solidFill>
                <a:latin typeface="Arial" panose="020B0604020202020204" pitchFamily="34" charset="0"/>
              </a:rPr>
              <a:t>The major purpose of this project, is to suggest a better neighborhood in a new city for the person who are </a:t>
            </a:r>
            <a:r>
              <a:rPr lang="en-US" sz="2400" dirty="0" err="1">
                <a:solidFill>
                  <a:srgbClr val="333333"/>
                </a:solidFill>
                <a:latin typeface="Arial" panose="020B0604020202020204" pitchFamily="34" charset="0"/>
              </a:rPr>
              <a:t>shiffting</a:t>
            </a:r>
            <a:r>
              <a:rPr lang="en-US" sz="2400" dirty="0">
                <a:solidFill>
                  <a:srgbClr val="333333"/>
                </a:solidFill>
                <a:latin typeface="Arial" panose="020B0604020202020204" pitchFamily="34" charset="0"/>
              </a:rPr>
              <a:t> there. Social presence in society in terms of like minded people. Connectivity to the airport, bus stand, city center, markets and other daily needs things nearby.</a:t>
            </a:r>
          </a:p>
          <a:p>
            <a:pPr>
              <a:buFont typeface="Arial" panose="020B0604020202020204" pitchFamily="34" charset="0"/>
              <a:buChar char="•"/>
            </a:pPr>
            <a:r>
              <a:rPr lang="en-US" sz="2400" dirty="0">
                <a:solidFill>
                  <a:srgbClr val="333333"/>
                </a:solidFill>
                <a:latin typeface="Lincoln-ProximaNova-Reg"/>
              </a:rPr>
              <a:t>Sorted list of house in terms of housing prices in a ascending or descending order</a:t>
            </a:r>
          </a:p>
          <a:p>
            <a:pPr>
              <a:buFont typeface="Arial" panose="020B0604020202020204" pitchFamily="34" charset="0"/>
              <a:buChar char="•"/>
            </a:pPr>
            <a:r>
              <a:rPr lang="en-US" sz="2400" dirty="0">
                <a:solidFill>
                  <a:srgbClr val="333333"/>
                </a:solidFill>
                <a:latin typeface="Lincoln-ProximaNova-Reg"/>
              </a:rPr>
              <a:t>Sorted list of schools in terms of location, fees, rating and reviews</a:t>
            </a:r>
            <a:endParaRPr lang="en-US" sz="2400" b="0" i="0" dirty="0">
              <a:solidFill>
                <a:srgbClr val="333333"/>
              </a:solidFill>
              <a:effectLst/>
              <a:latin typeface="Lincoln-ProximaNova-Reg"/>
            </a:endParaRPr>
          </a:p>
        </p:txBody>
      </p:sp>
    </p:spTree>
    <p:extLst>
      <p:ext uri="{BB962C8B-B14F-4D97-AF65-F5344CB8AC3E}">
        <p14:creationId xmlns:p14="http://schemas.microsoft.com/office/powerpoint/2010/main" val="3901908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conclusion</a:t>
            </a:r>
          </a:p>
        </p:txBody>
      </p:sp>
      <p:sp>
        <p:nvSpPr>
          <p:cNvPr id="4" name="Slide Number Placeholder 3"/>
          <p:cNvSpPr>
            <a:spLocks noGrp="1"/>
          </p:cNvSpPr>
          <p:nvPr>
            <p:ph type="sldNum" sz="quarter" idx="12"/>
          </p:nvPr>
        </p:nvSpPr>
        <p:spPr/>
        <p:txBody>
          <a:bodyPr/>
          <a:lstStyle/>
          <a:p>
            <a:r>
              <a:rPr lang="en-US" dirty="0"/>
              <a:t>9</a:t>
            </a:r>
          </a:p>
        </p:txBody>
      </p:sp>
      <p:sp>
        <p:nvSpPr>
          <p:cNvPr id="2" name="Rectangle 1">
            <a:extLst>
              <a:ext uri="{FF2B5EF4-FFF2-40B4-BE49-F238E27FC236}">
                <a16:creationId xmlns:a16="http://schemas.microsoft.com/office/drawing/2014/main" id="{03BD802D-A3BB-4B36-A49F-AD31B39E24AC}"/>
              </a:ext>
            </a:extLst>
          </p:cNvPr>
          <p:cNvSpPr/>
          <p:nvPr/>
        </p:nvSpPr>
        <p:spPr>
          <a:xfrm>
            <a:off x="515937" y="1275644"/>
            <a:ext cx="9632773" cy="3108543"/>
          </a:xfrm>
          <a:prstGeom prst="rect">
            <a:avLst/>
          </a:prstGeom>
        </p:spPr>
        <p:txBody>
          <a:bodyPr wrap="square">
            <a:spAutoFit/>
          </a:bodyPr>
          <a:lstStyle/>
          <a:p>
            <a:r>
              <a:rPr lang="en-US" sz="2800" dirty="0">
                <a:solidFill>
                  <a:srgbClr val="333333"/>
                </a:solidFill>
                <a:latin typeface="Arial" panose="020B0604020202020204" pitchFamily="34" charset="0"/>
              </a:rPr>
              <a:t>In this Capstone project, using k-means cluster algorithm I separated the neighborhood into 10(Ten) different clusters and for 103 different </a:t>
            </a:r>
            <a:r>
              <a:rPr lang="en-US" sz="2800" dirty="0" err="1">
                <a:solidFill>
                  <a:srgbClr val="333333"/>
                </a:solidFill>
                <a:latin typeface="Arial" panose="020B0604020202020204" pitchFamily="34" charset="0"/>
              </a:rPr>
              <a:t>lattitude</a:t>
            </a:r>
            <a:r>
              <a:rPr lang="en-US" sz="2800" dirty="0">
                <a:solidFill>
                  <a:srgbClr val="333333"/>
                </a:solidFill>
                <a:latin typeface="Arial" panose="020B0604020202020204" pitchFamily="34" charset="0"/>
              </a:rPr>
              <a:t> and </a:t>
            </a:r>
            <a:r>
              <a:rPr lang="en-US" sz="2800" dirty="0" err="1">
                <a:solidFill>
                  <a:srgbClr val="333333"/>
                </a:solidFill>
                <a:latin typeface="Arial" panose="020B0604020202020204" pitchFamily="34" charset="0"/>
              </a:rPr>
              <a:t>logitude</a:t>
            </a:r>
            <a:r>
              <a:rPr lang="en-US" sz="2800" dirty="0">
                <a:solidFill>
                  <a:srgbClr val="333333"/>
                </a:solidFill>
                <a:latin typeface="Arial" panose="020B0604020202020204" pitchFamily="34" charset="0"/>
              </a:rPr>
              <a:t> from dataset, which have very-similar neighborhoods around them. Using the charts above results presented to a particular neighborhood based on average house prices and school rating have been made.</a:t>
            </a:r>
            <a:endParaRPr lang="en-IN" sz="2800" dirty="0"/>
          </a:p>
        </p:txBody>
      </p:sp>
    </p:spTree>
    <p:extLst>
      <p:ext uri="{BB962C8B-B14F-4D97-AF65-F5344CB8AC3E}">
        <p14:creationId xmlns:p14="http://schemas.microsoft.com/office/powerpoint/2010/main" val="688656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descr="cityscape">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t="39" b="39"/>
          <a:stretch>
            <a:fillRect/>
          </a:stretch>
        </p:blipFill>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7" name="Text Placeholder 6">
            <a:extLst>
              <a:ext uri="{FF2B5EF4-FFF2-40B4-BE49-F238E27FC236}">
                <a16:creationId xmlns:a16="http://schemas.microsoft.com/office/drawing/2014/main" id="{11FDFFBF-E125-47CF-AAE0-ACC45013CE38}"/>
              </a:ext>
            </a:extLst>
          </p:cNvPr>
          <p:cNvSpPr>
            <a:spLocks noGrp="1"/>
          </p:cNvSpPr>
          <p:nvPr>
            <p:ph type="body" sz="quarter" idx="11"/>
          </p:nvPr>
        </p:nvSpPr>
        <p:spPr>
          <a:xfrm>
            <a:off x="7002320" y="4925305"/>
            <a:ext cx="4533900" cy="503238"/>
          </a:xfrm>
        </p:spPr>
        <p:txBody>
          <a:bodyPr/>
          <a:lstStyle/>
          <a:p>
            <a:r>
              <a:rPr lang="en-US" dirty="0"/>
              <a:t>https://gist.github.com/Shruthi-Vasanth/abff515ef6e26f58653ed1d9e7809c6c</a:t>
            </a:r>
          </a:p>
        </p:txBody>
      </p:sp>
      <p:sp>
        <p:nvSpPr>
          <p:cNvPr id="3" name="Subtitle 2">
            <a:extLst>
              <a:ext uri="{FF2B5EF4-FFF2-40B4-BE49-F238E27FC236}">
                <a16:creationId xmlns:a16="http://schemas.microsoft.com/office/drawing/2014/main" id="{056E8EF0-83F7-4AD7-8255-A065B328DC57}"/>
              </a:ext>
            </a:extLst>
          </p:cNvPr>
          <p:cNvSpPr>
            <a:spLocks noGrp="1"/>
          </p:cNvSpPr>
          <p:nvPr>
            <p:ph type="subTitle" idx="1"/>
          </p:nvPr>
        </p:nvSpPr>
        <p:spPr>
          <a:xfrm>
            <a:off x="6995780" y="4331827"/>
            <a:ext cx="4540440" cy="503167"/>
          </a:xfrm>
        </p:spPr>
        <p:txBody>
          <a:bodyPr/>
          <a:lstStyle/>
          <a:p>
            <a:endParaRPr lang="en-IN" dirty="0"/>
          </a:p>
        </p:txBody>
      </p:sp>
    </p:spTree>
    <p:extLst>
      <p:ext uri="{BB962C8B-B14F-4D97-AF65-F5344CB8AC3E}">
        <p14:creationId xmlns:p14="http://schemas.microsoft.com/office/powerpoint/2010/main" val="112477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p:txBody>
          <a:bodyPr/>
          <a:lstStyle/>
          <a:p>
            <a:r>
              <a:rPr lang="en-US" sz="3600" dirty="0"/>
              <a:t>Introduction</a:t>
            </a:r>
            <a:endParaRPr lang="en-US" dirty="0"/>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p:txBody>
          <a:bodyPr/>
          <a:lstStyle/>
          <a:p>
            <a:r>
              <a:rPr lang="en-US" dirty="0"/>
              <a:t>The purpose of this Capstone Project is to help people in exploring better facilities around their neighborhood. It will help people making smart and efficient decision on selecting great neighborhood out of numbers of other neighborhoods in Scarborough, </a:t>
            </a:r>
            <a:r>
              <a:rPr lang="en-US" dirty="0" err="1"/>
              <a:t>Toranto</a:t>
            </a:r>
            <a:r>
              <a:rPr lang="en-US" dirty="0"/>
              <a:t>.</a:t>
            </a:r>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2</a:t>
            </a:fld>
            <a:endParaRPr lang="en-US" dirty="0"/>
          </a:p>
        </p:txBody>
      </p:sp>
    </p:spTree>
    <p:extLst>
      <p:ext uri="{BB962C8B-B14F-4D97-AF65-F5344CB8AC3E}">
        <p14:creationId xmlns:p14="http://schemas.microsoft.com/office/powerpoint/2010/main" val="3187533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Analysis done in this project</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60" y="1535289"/>
            <a:ext cx="5150639" cy="4641674"/>
          </a:xfrm>
        </p:spPr>
        <p:txBody>
          <a:bodyPr/>
          <a:lstStyle/>
          <a:p>
            <a:r>
              <a:rPr lang="en-US" sz="1800" dirty="0"/>
              <a:t>This Capstone Project aim to create an analysis of features for a people migrating to Scarborough to search a best neighborhood as a comparative analysis between neighborhoods. The features include median housing price and better school according to ratings, crime rates of that particular area, road connectivity, weather conditions, good management for emergency, water resources both </a:t>
            </a:r>
            <a:r>
              <a:rPr lang="en-US" sz="1800" dirty="0" err="1"/>
              <a:t>freash</a:t>
            </a:r>
            <a:r>
              <a:rPr lang="en-US" sz="1800" dirty="0"/>
              <a:t> and waste water and excrement conveyed in sewers and recreational facilities.</a:t>
            </a:r>
          </a:p>
          <a:p>
            <a:r>
              <a:rPr lang="en-US" sz="1800" dirty="0"/>
              <a:t>It will help people to get awareness of the area and neighborhood before moving to a new city, state, country or place for their work or to start a new fresh life.</a:t>
            </a:r>
          </a:p>
        </p:txBody>
      </p:sp>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US" dirty="0"/>
              <a:t>Data section</a:t>
            </a:r>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38960" y="1825625"/>
            <a:ext cx="4529751" cy="4351338"/>
          </a:xfrm>
        </p:spPr>
        <p:txBody>
          <a:bodyPr/>
          <a:lstStyle/>
          <a:p>
            <a:r>
              <a:rPr lang="en-US" sz="2000" dirty="0"/>
              <a:t>Data Link: </a:t>
            </a:r>
            <a:r>
              <a:rPr lang="en-IN" sz="2000" dirty="0"/>
              <a:t>https://en.wikipedia.org/wiki/List_of_postal_codes_of_Canada:_M</a:t>
            </a:r>
            <a:endParaRPr lang="en-US" sz="1800" dirty="0"/>
          </a:p>
          <a:p>
            <a:r>
              <a:rPr lang="en-US" sz="2000" dirty="0"/>
              <a:t>Will use Scarborough dataset which we scrapped from </a:t>
            </a:r>
            <a:r>
              <a:rPr lang="en-US" sz="2000" dirty="0" err="1"/>
              <a:t>wikipedia</a:t>
            </a:r>
            <a:r>
              <a:rPr lang="en-US" sz="2000" dirty="0"/>
              <a:t> on Week 3. Dataset consisting of latitude and longitude, zip codes.</a:t>
            </a:r>
          </a:p>
          <a:p>
            <a:r>
              <a:rPr lang="en-US" sz="2000" dirty="0"/>
              <a:t>Foursquare API Data:</a:t>
            </a:r>
          </a:p>
          <a:p>
            <a:r>
              <a:rPr lang="en-US" sz="2000" dirty="0"/>
              <a:t>We will need data about different venues in different neighborhoods of that specific borough.</a:t>
            </a:r>
            <a:br>
              <a:rPr lang="en-US" sz="2000" dirty="0"/>
            </a:br>
            <a:r>
              <a:rPr lang="en-US" sz="2000" dirty="0"/>
              <a:t>In order to gain that information we will use “Foursquare” locational information. </a:t>
            </a:r>
          </a:p>
        </p:txBody>
      </p:sp>
      <p:pic>
        <p:nvPicPr>
          <p:cNvPr id="7" name="Picture Placeholder 6" descr="skyscraper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4</a:t>
            </a:fld>
            <a:endParaRPr lang="en-US" dirty="0"/>
          </a:p>
        </p:txBody>
      </p:sp>
    </p:spTree>
    <p:extLst>
      <p:ext uri="{BB962C8B-B14F-4D97-AF65-F5344CB8AC3E}">
        <p14:creationId xmlns:p14="http://schemas.microsoft.com/office/powerpoint/2010/main" val="961730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sz="2800" dirty="0"/>
              <a:t>Data retrieved</a:t>
            </a:r>
          </a:p>
        </p:txBody>
      </p:sp>
      <p:sp>
        <p:nvSpPr>
          <p:cNvPr id="3" name="Content Placeholder 2">
            <a:extLst>
              <a:ext uri="{FF2B5EF4-FFF2-40B4-BE49-F238E27FC236}">
                <a16:creationId xmlns:a16="http://schemas.microsoft.com/office/drawing/2014/main" id="{09548D1D-2547-44FC-BACD-2BCD769E2662}"/>
              </a:ext>
            </a:extLst>
          </p:cNvPr>
          <p:cNvSpPr>
            <a:spLocks noGrp="1"/>
          </p:cNvSpPr>
          <p:nvPr>
            <p:ph idx="1"/>
          </p:nvPr>
        </p:nvSpPr>
        <p:spPr>
          <a:xfrm>
            <a:off x="176945" y="2775735"/>
            <a:ext cx="3445566" cy="2574235"/>
          </a:xfrm>
        </p:spPr>
        <p:txBody>
          <a:bodyPr>
            <a:normAutofit/>
          </a:bodyPr>
          <a:lstStyle/>
          <a:p>
            <a:r>
              <a:rPr lang="en-US" sz="2000" dirty="0"/>
              <a:t>The data retrieved from Foursquare contained information of venues within a specified distance of the longitude and latitude of the postcodes. The information obtained per venue as follows:</a:t>
            </a:r>
          </a:p>
          <a:p>
            <a:endParaRPr lang="en-US" sz="2000" dirty="0"/>
          </a:p>
          <a:p>
            <a:endParaRPr lang="en-US" sz="2000" dirty="0"/>
          </a:p>
        </p:txBody>
      </p:sp>
      <p:pic>
        <p:nvPicPr>
          <p:cNvPr id="22" name="Picture Placeholder 21" descr="downtown area at dusk">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7590693" y="1543829"/>
            <a:ext cx="4424362" cy="4373217"/>
          </a:xfrm>
        </p:spPr>
      </p:pic>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5</a:t>
            </a:fld>
            <a:endParaRPr lang="en-US" dirty="0"/>
          </a:p>
        </p:txBody>
      </p:sp>
      <p:sp>
        <p:nvSpPr>
          <p:cNvPr id="23" name="Rectangle 22">
            <a:extLst>
              <a:ext uri="{FF2B5EF4-FFF2-40B4-BE49-F238E27FC236}">
                <a16:creationId xmlns:a16="http://schemas.microsoft.com/office/drawing/2014/main" id="{D482D0AD-20B8-47CA-95CC-231CB93B2B33}"/>
              </a:ext>
            </a:extLst>
          </p:cNvPr>
          <p:cNvSpPr/>
          <p:nvPr/>
        </p:nvSpPr>
        <p:spPr>
          <a:xfrm>
            <a:off x="4101302" y="1984775"/>
            <a:ext cx="2799644" cy="3754874"/>
          </a:xfrm>
          <a:prstGeom prst="rect">
            <a:avLst/>
          </a:prstGeom>
        </p:spPr>
        <p:txBody>
          <a:bodyPr wrap="square">
            <a:spAutoFit/>
          </a:bodyPr>
          <a:lstStyle/>
          <a:p>
            <a:r>
              <a:rPr lang="en-US" sz="2000" dirty="0"/>
              <a:t>1. Neighborhood</a:t>
            </a:r>
          </a:p>
          <a:p>
            <a:r>
              <a:rPr lang="en-US" sz="2000" dirty="0"/>
              <a:t>2. Neighborhood Latitude</a:t>
            </a:r>
          </a:p>
          <a:p>
            <a:r>
              <a:rPr lang="en-US" sz="2000" dirty="0"/>
              <a:t>3. Neighborhood Longitude</a:t>
            </a:r>
          </a:p>
          <a:p>
            <a:r>
              <a:rPr lang="en-US" sz="2000" dirty="0"/>
              <a:t>4. Venue</a:t>
            </a:r>
          </a:p>
          <a:p>
            <a:r>
              <a:rPr lang="en-US" sz="2000" dirty="0"/>
              <a:t>5. Name of the venue e.g. the name of a store or restaurant</a:t>
            </a:r>
          </a:p>
          <a:p>
            <a:r>
              <a:rPr lang="en-US" sz="2000" dirty="0"/>
              <a:t>6. Venue Latitude</a:t>
            </a:r>
          </a:p>
          <a:p>
            <a:r>
              <a:rPr lang="en-US" sz="2000" dirty="0"/>
              <a:t>7. Venue Longitude</a:t>
            </a:r>
          </a:p>
          <a:p>
            <a:r>
              <a:rPr lang="en-US" sz="2000" dirty="0"/>
              <a:t>8. Venue Category</a:t>
            </a:r>
            <a:endParaRPr lang="en-IN" sz="2000" dirty="0"/>
          </a:p>
        </p:txBody>
      </p:sp>
    </p:spTree>
    <p:extLst>
      <p:ext uri="{BB962C8B-B14F-4D97-AF65-F5344CB8AC3E}">
        <p14:creationId xmlns:p14="http://schemas.microsoft.com/office/powerpoint/2010/main" val="460269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F0B63-A8BE-47CB-92F9-CEF69F623367}"/>
              </a:ext>
            </a:extLst>
          </p:cNvPr>
          <p:cNvSpPr>
            <a:spLocks noGrp="1"/>
          </p:cNvSpPr>
          <p:nvPr>
            <p:ph type="title"/>
          </p:nvPr>
        </p:nvSpPr>
        <p:spPr>
          <a:xfrm>
            <a:off x="515938" y="246621"/>
            <a:ext cx="11150600" cy="577468"/>
          </a:xfrm>
        </p:spPr>
        <p:txBody>
          <a:bodyPr/>
          <a:lstStyle/>
          <a:p>
            <a:pPr algn="ctr"/>
            <a:r>
              <a:rPr lang="en-IN" sz="2800" dirty="0"/>
              <a:t>Map of </a:t>
            </a:r>
            <a:r>
              <a:rPr lang="en-IN" sz="2800" dirty="0" err="1"/>
              <a:t>scarborough</a:t>
            </a:r>
            <a:endParaRPr lang="en-IN" sz="2800" dirty="0"/>
          </a:p>
        </p:txBody>
      </p:sp>
      <p:pic>
        <p:nvPicPr>
          <p:cNvPr id="11" name="Content Placeholder 10">
            <a:extLst>
              <a:ext uri="{FF2B5EF4-FFF2-40B4-BE49-F238E27FC236}">
                <a16:creationId xmlns:a16="http://schemas.microsoft.com/office/drawing/2014/main" id="{6E76B101-D876-4256-B9D8-3FC734C1C157}"/>
              </a:ext>
            </a:extLst>
          </p:cNvPr>
          <p:cNvPicPr>
            <a:picLocks noGrp="1" noChangeAspect="1"/>
          </p:cNvPicPr>
          <p:nvPr>
            <p:ph idx="1"/>
          </p:nvPr>
        </p:nvPicPr>
        <p:blipFill>
          <a:blip r:embed="rId2"/>
          <a:stretch>
            <a:fillRect/>
          </a:stretch>
        </p:blipFill>
        <p:spPr>
          <a:xfrm>
            <a:off x="1344260" y="1250629"/>
            <a:ext cx="9493956" cy="5392477"/>
          </a:xfrm>
        </p:spPr>
      </p:pic>
      <p:sp>
        <p:nvSpPr>
          <p:cNvPr id="4" name="Slide Number Placeholder 3">
            <a:extLst>
              <a:ext uri="{FF2B5EF4-FFF2-40B4-BE49-F238E27FC236}">
                <a16:creationId xmlns:a16="http://schemas.microsoft.com/office/drawing/2014/main" id="{8D242611-9B66-40D7-B1BE-9597590108F2}"/>
              </a:ext>
            </a:extLst>
          </p:cNvPr>
          <p:cNvSpPr>
            <a:spLocks noGrp="1"/>
          </p:cNvSpPr>
          <p:nvPr>
            <p:ph type="sldNum" sz="quarter" idx="12"/>
          </p:nvPr>
        </p:nvSpPr>
        <p:spPr/>
        <p:txBody>
          <a:bodyPr/>
          <a:lstStyle/>
          <a:p>
            <a:fld id="{9EC71654-96A5-4280-94F3-931C61A9F92C}" type="slidenum">
              <a:rPr lang="en-US" noProof="0" smtClean="0"/>
              <a:pPr/>
              <a:t>6</a:t>
            </a:fld>
            <a:endParaRPr lang="en-US" noProof="0" dirty="0"/>
          </a:p>
        </p:txBody>
      </p:sp>
    </p:spTree>
    <p:extLst>
      <p:ext uri="{BB962C8B-B14F-4D97-AF65-F5344CB8AC3E}">
        <p14:creationId xmlns:p14="http://schemas.microsoft.com/office/powerpoint/2010/main" val="867358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07556" y="688026"/>
            <a:ext cx="11150600" cy="920336"/>
          </a:xfrm>
        </p:spPr>
        <p:txBody>
          <a:bodyPr/>
          <a:lstStyle/>
          <a:p>
            <a:r>
              <a:rPr lang="en-US" sz="2800" dirty="0"/>
              <a:t>Methodology section </a:t>
            </a:r>
            <a:br>
              <a:rPr lang="en-US" sz="2800" dirty="0"/>
            </a:br>
            <a:r>
              <a:rPr lang="en-US" sz="1600" u="sng" dirty="0"/>
              <a:t>Clustering Approach</a:t>
            </a:r>
            <a:r>
              <a:rPr lang="en-US" sz="1400" b="0" dirty="0"/>
              <a:t>:</a:t>
            </a:r>
            <a:br>
              <a:rPr lang="en-US" sz="1400" b="0" dirty="0"/>
            </a:br>
            <a:r>
              <a:rPr lang="en-US" sz="1400" b="0" dirty="0"/>
              <a:t>To compare the similarities of two cities, we decided to explore neighborhoods, segment them, and group them into clusters to find similar neighborhoods in a big city like New York and Toronto. To be able to do that, we need to cluster data which is a form of unsupervised machine learning: k-means clustering algorithm.</a:t>
            </a:r>
            <a:br>
              <a:rPr lang="en-US" sz="1400" b="0" dirty="0"/>
            </a:br>
            <a:endParaRPr lang="en-US" sz="1100" dirty="0"/>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dirty="0"/>
              <a:t>Using K-Means Clustering Approach</a:t>
            </a:r>
            <a:r>
              <a:rPr lang="en-US" b="0" dirty="0"/>
              <a:t> | Most Common Venue</a:t>
            </a:r>
            <a:endParaRPr lang="en-US" dirty="0"/>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7" name="Content Placeholder 6">
            <a:extLst>
              <a:ext uri="{FF2B5EF4-FFF2-40B4-BE49-F238E27FC236}">
                <a16:creationId xmlns:a16="http://schemas.microsoft.com/office/drawing/2014/main" id="{A5AE0436-3DD3-4C0D-8FBF-4F222A5735CA}"/>
              </a:ext>
            </a:extLst>
          </p:cNvPr>
          <p:cNvPicPr>
            <a:picLocks noGrp="1" noChangeAspect="1"/>
          </p:cNvPicPr>
          <p:nvPr>
            <p:ph idx="1"/>
          </p:nvPr>
        </p:nvPicPr>
        <p:blipFill>
          <a:blip r:embed="rId5"/>
          <a:stretch>
            <a:fillRect/>
          </a:stretch>
        </p:blipFill>
        <p:spPr>
          <a:xfrm>
            <a:off x="0" y="2694483"/>
            <a:ext cx="12090400" cy="3761256"/>
          </a:xfrm>
        </p:spPr>
      </p:pic>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7</a:t>
            </a:fld>
            <a:endParaRPr lang="en-US" dirty="0"/>
          </a:p>
        </p:txBody>
      </p:sp>
    </p:spTree>
    <p:extLst>
      <p:ext uri="{BB962C8B-B14F-4D97-AF65-F5344CB8AC3E}">
        <p14:creationId xmlns:p14="http://schemas.microsoft.com/office/powerpoint/2010/main" val="269403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D29DDFD8-2CBA-425F-BCFE-DF97E0465250}"/>
              </a:ext>
            </a:extLst>
          </p:cNvPr>
          <p:cNvPicPr>
            <a:picLocks noGrp="1" noChangeAspect="1"/>
          </p:cNvPicPr>
          <p:nvPr>
            <p:ph idx="1"/>
          </p:nvPr>
        </p:nvPicPr>
        <p:blipFill>
          <a:blip r:embed="rId2"/>
          <a:stretch>
            <a:fillRect/>
          </a:stretch>
        </p:blipFill>
        <p:spPr>
          <a:xfrm>
            <a:off x="150460" y="2709333"/>
            <a:ext cx="11943476" cy="3902046"/>
          </a:xfrm>
        </p:spPr>
      </p:pic>
      <p:sp>
        <p:nvSpPr>
          <p:cNvPr id="4" name="Slide Number Placeholder 3">
            <a:extLst>
              <a:ext uri="{FF2B5EF4-FFF2-40B4-BE49-F238E27FC236}">
                <a16:creationId xmlns:a16="http://schemas.microsoft.com/office/drawing/2014/main" id="{CA7FE9F8-5797-4706-A647-FF38817AF3C4}"/>
              </a:ext>
            </a:extLst>
          </p:cNvPr>
          <p:cNvSpPr>
            <a:spLocks noGrp="1"/>
          </p:cNvSpPr>
          <p:nvPr>
            <p:ph type="sldNum" sz="quarter" idx="12"/>
          </p:nvPr>
        </p:nvSpPr>
        <p:spPr/>
        <p:txBody>
          <a:bodyPr/>
          <a:lstStyle/>
          <a:p>
            <a:fld id="{9EC71654-96A5-4280-94F3-931C61A9F92C}" type="slidenum">
              <a:rPr lang="en-US" noProof="0" smtClean="0"/>
              <a:pPr/>
              <a:t>8</a:t>
            </a:fld>
            <a:endParaRPr lang="en-US" noProof="0" dirty="0"/>
          </a:p>
        </p:txBody>
      </p:sp>
      <p:sp>
        <p:nvSpPr>
          <p:cNvPr id="5" name="Content Placeholder 4">
            <a:extLst>
              <a:ext uri="{FF2B5EF4-FFF2-40B4-BE49-F238E27FC236}">
                <a16:creationId xmlns:a16="http://schemas.microsoft.com/office/drawing/2014/main" id="{39DDF361-267B-45ED-B1A2-0D3D27022C3C}"/>
              </a:ext>
            </a:extLst>
          </p:cNvPr>
          <p:cNvSpPr>
            <a:spLocks noGrp="1"/>
          </p:cNvSpPr>
          <p:nvPr>
            <p:ph idx="15"/>
          </p:nvPr>
        </p:nvSpPr>
        <p:spPr/>
        <p:txBody>
          <a:bodyPr/>
          <a:lstStyle/>
          <a:p>
            <a:r>
              <a:rPr lang="en-US" dirty="0"/>
              <a:t>Most Common Venues near Neighborhood</a:t>
            </a:r>
            <a:r>
              <a:rPr lang="en-US" b="0" dirty="0"/>
              <a:t> | Using Clustering</a:t>
            </a:r>
            <a:endParaRPr lang="en-IN" dirty="0"/>
          </a:p>
        </p:txBody>
      </p:sp>
    </p:spTree>
    <p:extLst>
      <p:ext uri="{BB962C8B-B14F-4D97-AF65-F5344CB8AC3E}">
        <p14:creationId xmlns:p14="http://schemas.microsoft.com/office/powerpoint/2010/main" val="1003892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US" dirty="0"/>
              <a:t>Result section </a:t>
            </a:r>
            <a:br>
              <a:rPr lang="en-US" dirty="0"/>
            </a:br>
            <a:r>
              <a:rPr lang="en-US" dirty="0"/>
              <a:t> </a:t>
            </a:r>
            <a:r>
              <a:rPr lang="en-US" sz="1800" b="0" u="sng" dirty="0"/>
              <a:t>Map of clusters in  </a:t>
            </a:r>
            <a:r>
              <a:rPr lang="en-US" sz="1800" b="0" u="sng" dirty="0" err="1"/>
              <a:t>scarborough</a:t>
            </a:r>
            <a:endParaRPr lang="en-US" b="0" u="sng" dirty="0"/>
          </a:p>
        </p:txBody>
      </p:sp>
      <p:graphicFrame>
        <p:nvGraphicFramePr>
          <p:cNvPr id="6" name="Chart 5" descr="column chart">
            <a:extLst>
              <a:ext uri="{FF2B5EF4-FFF2-40B4-BE49-F238E27FC236}">
                <a16:creationId xmlns:a16="http://schemas.microsoft.com/office/drawing/2014/main" id="{C062A1BC-6630-4B2A-9929-8780DBCEC3DB}"/>
              </a:ext>
            </a:extLst>
          </p:cNvPr>
          <p:cNvGraphicFramePr/>
          <p:nvPr>
            <p:extLst>
              <p:ext uri="{D42A27DB-BD31-4B8C-83A1-F6EECF244321}">
                <p14:modId xmlns:p14="http://schemas.microsoft.com/office/powerpoint/2010/main" val="1693060926"/>
              </p:ext>
            </p:extLst>
          </p:nvPr>
        </p:nvGraphicFramePr>
        <p:xfrm>
          <a:off x="2032000" y="1616856"/>
          <a:ext cx="7371644" cy="45807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descr="pie chart">
            <a:extLst>
              <a:ext uri="{FF2B5EF4-FFF2-40B4-BE49-F238E27FC236}">
                <a16:creationId xmlns:a16="http://schemas.microsoft.com/office/drawing/2014/main" id="{DCCB6637-D8E6-4BF1-9EF6-E5654DE57B60}"/>
              </a:ext>
            </a:extLst>
          </p:cNvPr>
          <p:cNvGraphicFramePr/>
          <p:nvPr>
            <p:extLst>
              <p:ext uri="{D42A27DB-BD31-4B8C-83A1-F6EECF244321}">
                <p14:modId xmlns:p14="http://schemas.microsoft.com/office/powerpoint/2010/main" val="1467600994"/>
              </p:ext>
            </p:extLst>
          </p:nvPr>
        </p:nvGraphicFramePr>
        <p:xfrm>
          <a:off x="6085314" y="1603524"/>
          <a:ext cx="6106686" cy="4071125"/>
        </p:xfrm>
        <a:graphic>
          <a:graphicData uri="http://schemas.openxmlformats.org/drawingml/2006/chart">
            <c:chart xmlns:c="http://schemas.openxmlformats.org/drawingml/2006/chart" xmlns:r="http://schemas.openxmlformats.org/officeDocument/2006/relationships" r:id="rId4"/>
          </a:graphicData>
        </a:graphic>
      </p:graphicFrame>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9</a:t>
            </a:fld>
            <a:endParaRPr lang="en-US" dirty="0"/>
          </a:p>
        </p:txBody>
      </p:sp>
    </p:spTree>
    <p:extLst>
      <p:ext uri="{BB962C8B-B14F-4D97-AF65-F5344CB8AC3E}">
        <p14:creationId xmlns:p14="http://schemas.microsoft.com/office/powerpoint/2010/main" val="1169930804"/>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71</TotalTime>
  <Words>636</Words>
  <Application>Microsoft Office PowerPoint</Application>
  <PresentationFormat>Widescreen</PresentationFormat>
  <Paragraphs>65</Paragraphs>
  <Slides>13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Corbel</vt:lpstr>
      <vt:lpstr>Lincoln-ProximaNova-Reg</vt:lpstr>
      <vt:lpstr>Office Theme</vt:lpstr>
      <vt:lpstr>Capstone Project – The Battle of Neighborhoods</vt:lpstr>
      <vt:lpstr>Introduction</vt:lpstr>
      <vt:lpstr>Analysis done in this project </vt:lpstr>
      <vt:lpstr>Data section</vt:lpstr>
      <vt:lpstr>Data retrieved</vt:lpstr>
      <vt:lpstr>Map of scarborough</vt:lpstr>
      <vt:lpstr>Methodology section  Clustering Approach: To compare the similarities of two cities, we decided to explore neighborhoods, segment them, and group them into clusters to find similar neighborhoods in a big city like New York and Toronto. To be able to do that, we need to cluster data which is a form of unsupervised machine learning: k-means clustering algorithm. </vt:lpstr>
      <vt:lpstr>PowerPoint Presentation</vt:lpstr>
      <vt:lpstr>Result section   Map of clusters in  scarborough</vt:lpstr>
      <vt:lpstr>PowerPoint Presentation</vt:lpstr>
      <vt:lpstr>Discussion section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The Battle of Neighborhoods</dc:title>
  <dc:creator>Shruthi Vasanth</dc:creator>
  <cp:lastModifiedBy>Shruthi Vasanth</cp:lastModifiedBy>
  <cp:revision>8</cp:revision>
  <dcterms:created xsi:type="dcterms:W3CDTF">2020-08-02T12:51:50Z</dcterms:created>
  <dcterms:modified xsi:type="dcterms:W3CDTF">2020-08-02T14:03:21Z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